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nton" charset="1" panose="00000500000000000000"/>
      <p:regular r:id="rId12"/>
    </p:embeddedFont>
    <p:embeddedFont>
      <p:font typeface="Anton Italics" charset="1" panose="000005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40454" y="2736658"/>
            <a:ext cx="5211025" cy="4813684"/>
          </a:xfrm>
          <a:custGeom>
            <a:avLst/>
            <a:gdLst/>
            <a:ahLst/>
            <a:cxnLst/>
            <a:rect r="r" b="b" t="t" l="l"/>
            <a:pathLst>
              <a:path h="4813684" w="5211025">
                <a:moveTo>
                  <a:pt x="0" y="0"/>
                </a:moveTo>
                <a:lnTo>
                  <a:pt x="5211024" y="0"/>
                </a:lnTo>
                <a:lnTo>
                  <a:pt x="5211024" y="4813684"/>
                </a:lnTo>
                <a:lnTo>
                  <a:pt x="0" y="4813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02602"/>
            <a:ext cx="11211754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Anton Bold"/>
              </a:rPr>
              <a:t>AI1_ACTIVIDAD INTEGRADORA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78245"/>
            <a:ext cx="10733691" cy="126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7"/>
              </a:lnSpc>
            </a:pPr>
            <a:r>
              <a:rPr lang="en-US" sz="1826">
                <a:solidFill>
                  <a:srgbClr val="FFFFFF"/>
                </a:solidFill>
                <a:latin typeface="Montserrat"/>
              </a:rPr>
              <a:t>Integrantes:</a:t>
            </a:r>
          </a:p>
          <a:p>
            <a:pPr>
              <a:lnSpc>
                <a:spcPts val="2557"/>
              </a:lnSpc>
            </a:pPr>
            <a:r>
              <a:rPr lang="en-US" sz="1826">
                <a:solidFill>
                  <a:srgbClr val="FFFFFF"/>
                </a:solidFill>
                <a:latin typeface="Montserrat"/>
              </a:rPr>
              <a:t>Daniel Emilio Fuentes Portaluppi - A01708302</a:t>
            </a:r>
          </a:p>
          <a:p>
            <a:pPr>
              <a:lnSpc>
                <a:spcPts val="2557"/>
              </a:lnSpc>
            </a:pPr>
            <a:r>
              <a:rPr lang="en-US" sz="1826">
                <a:solidFill>
                  <a:srgbClr val="FFFFFF"/>
                </a:solidFill>
                <a:latin typeface="Montserrat"/>
              </a:rPr>
              <a:t>Diego Ernesto Sandoval Vargas - A01709113 </a:t>
            </a:r>
          </a:p>
          <a:p>
            <a:pPr>
              <a:lnSpc>
                <a:spcPts val="2557"/>
              </a:lnSpc>
            </a:pPr>
            <a:r>
              <a:rPr lang="en-US" sz="1826">
                <a:solidFill>
                  <a:srgbClr val="FFFFFF"/>
                </a:solidFill>
                <a:latin typeface="Montserrat"/>
              </a:rPr>
              <a:t>Daniel Sebastian Cajas Morales - A01708637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16113" y="9045786"/>
            <a:ext cx="3743187" cy="29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Montserrat Medium"/>
              </a:rPr>
              <a:t>Presentación por el equipo 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7905456"/>
            <a:ext cx="2757394" cy="657640"/>
            <a:chOff x="0" y="0"/>
            <a:chExt cx="3676526" cy="87685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676526" cy="876854"/>
              <a:chOff x="0" y="0"/>
              <a:chExt cx="1060019" cy="25281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60019" cy="252815"/>
              </a:xfrm>
              <a:custGeom>
                <a:avLst/>
                <a:gdLst/>
                <a:ahLst/>
                <a:cxnLst/>
                <a:rect r="r" b="b" t="t" l="l"/>
                <a:pathLst>
                  <a:path h="252815" w="1060019">
                    <a:moveTo>
                      <a:pt x="126408" y="0"/>
                    </a:moveTo>
                    <a:lnTo>
                      <a:pt x="933611" y="0"/>
                    </a:lnTo>
                    <a:cubicBezTo>
                      <a:pt x="967136" y="0"/>
                      <a:pt x="999289" y="13318"/>
                      <a:pt x="1022995" y="37024"/>
                    </a:cubicBezTo>
                    <a:cubicBezTo>
                      <a:pt x="1046701" y="60730"/>
                      <a:pt x="1060019" y="92882"/>
                      <a:pt x="1060019" y="126408"/>
                    </a:cubicBezTo>
                    <a:lnTo>
                      <a:pt x="1060019" y="126408"/>
                    </a:lnTo>
                    <a:cubicBezTo>
                      <a:pt x="1060019" y="196221"/>
                      <a:pt x="1003424" y="252815"/>
                      <a:pt x="933611" y="252815"/>
                    </a:cubicBezTo>
                    <a:lnTo>
                      <a:pt x="126408" y="252815"/>
                    </a:lnTo>
                    <a:cubicBezTo>
                      <a:pt x="56595" y="252815"/>
                      <a:pt x="0" y="196221"/>
                      <a:pt x="0" y="126408"/>
                    </a:cubicBezTo>
                    <a:lnTo>
                      <a:pt x="0" y="126408"/>
                    </a:lnTo>
                    <a:cubicBezTo>
                      <a:pt x="0" y="56595"/>
                      <a:pt x="56595" y="0"/>
                      <a:pt x="126408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16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30644" y="161797"/>
              <a:ext cx="2815238" cy="515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4"/>
                </a:lnSpc>
              </a:pPr>
              <a:r>
                <a:rPr lang="en-US" sz="2410">
                  <a:solidFill>
                    <a:srgbClr val="000002"/>
                  </a:solidFill>
                  <a:latin typeface="Montserrat Bold"/>
                </a:rPr>
                <a:t>Next Page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5290" y="811855"/>
            <a:ext cx="637672" cy="610334"/>
          </a:xfrm>
          <a:custGeom>
            <a:avLst/>
            <a:gdLst/>
            <a:ahLst/>
            <a:cxnLst/>
            <a:rect r="r" b="b" t="t" l="l"/>
            <a:pathLst>
              <a:path h="610334" w="637672">
                <a:moveTo>
                  <a:pt x="0" y="0"/>
                </a:moveTo>
                <a:lnTo>
                  <a:pt x="637672" y="0"/>
                </a:lnTo>
                <a:lnTo>
                  <a:pt x="637672" y="610333"/>
                </a:lnTo>
                <a:lnTo>
                  <a:pt x="0" y="610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07881" y="903330"/>
            <a:ext cx="7345272" cy="3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19"/>
              </a:lnSpc>
              <a:spcBef>
                <a:spcPct val="0"/>
              </a:spcBef>
            </a:pPr>
            <a:r>
              <a:rPr lang="en-US" sz="2228">
                <a:solidFill>
                  <a:srgbClr val="FFFFFF"/>
                </a:solidFill>
                <a:latin typeface="Montserrat Classic"/>
              </a:rPr>
              <a:t>ANÁLISIS Y DISEÑO DE ALGORITMOS AVANZADOS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6055" y="0"/>
            <a:ext cx="8561945" cy="10287000"/>
            <a:chOff x="0" y="0"/>
            <a:chExt cx="1141592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805" t="0" r="21805" b="0"/>
            <a:stretch>
              <a:fillRect/>
            </a:stretch>
          </p:blipFill>
          <p:spPr>
            <a:xfrm flipH="false" flipV="false">
              <a:off x="0" y="0"/>
              <a:ext cx="1141592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19457" y="8359596"/>
            <a:ext cx="2154093" cy="627719"/>
            <a:chOff x="0" y="0"/>
            <a:chExt cx="867565" cy="2528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565" cy="252815"/>
            </a:xfrm>
            <a:custGeom>
              <a:avLst/>
              <a:gdLst/>
              <a:ahLst/>
              <a:cxnLst/>
              <a:rect r="r" b="b" t="t" l="l"/>
              <a:pathLst>
                <a:path h="252815" w="867565">
                  <a:moveTo>
                    <a:pt x="126408" y="0"/>
                  </a:moveTo>
                  <a:lnTo>
                    <a:pt x="741157" y="0"/>
                  </a:lnTo>
                  <a:cubicBezTo>
                    <a:pt x="774682" y="0"/>
                    <a:pt x="806835" y="13318"/>
                    <a:pt x="830541" y="37024"/>
                  </a:cubicBezTo>
                  <a:cubicBezTo>
                    <a:pt x="854247" y="60730"/>
                    <a:pt x="867565" y="92882"/>
                    <a:pt x="867565" y="126408"/>
                  </a:cubicBezTo>
                  <a:lnTo>
                    <a:pt x="867565" y="126408"/>
                  </a:lnTo>
                  <a:cubicBezTo>
                    <a:pt x="867565" y="196221"/>
                    <a:pt x="810970" y="252815"/>
                    <a:pt x="741157" y="252815"/>
                  </a:cubicBezTo>
                  <a:lnTo>
                    <a:pt x="126408" y="252815"/>
                  </a:lnTo>
                  <a:cubicBezTo>
                    <a:pt x="56595" y="252815"/>
                    <a:pt x="0" y="196221"/>
                    <a:pt x="0" y="126408"/>
                  </a:cubicBezTo>
                  <a:lnTo>
                    <a:pt x="0" y="126408"/>
                  </a:lnTo>
                  <a:cubicBezTo>
                    <a:pt x="0" y="56595"/>
                    <a:pt x="56595" y="0"/>
                    <a:pt x="12640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19457" y="2198106"/>
            <a:ext cx="6846450" cy="95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46"/>
              </a:lnSpc>
            </a:pPr>
            <a:r>
              <a:rPr lang="en-US" sz="6267">
                <a:solidFill>
                  <a:srgbClr val="FFDE59"/>
                </a:solidFill>
                <a:latin typeface="Anton"/>
              </a:rPr>
              <a:t>SITUACIÓN 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9457" y="3214907"/>
            <a:ext cx="6846450" cy="102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8"/>
              </a:lnSpc>
            </a:pPr>
            <a:r>
              <a:rPr lang="en-US" sz="3367">
                <a:solidFill>
                  <a:srgbClr val="FFFFFF"/>
                </a:solidFill>
                <a:latin typeface="Anton"/>
              </a:rPr>
              <a:t>TRANSMISIONES DE DATOS COMPROMETIDAS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19457" y="4636548"/>
            <a:ext cx="6182015" cy="332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9"/>
              </a:lnSpc>
            </a:pPr>
            <a:r>
              <a:rPr lang="en-US" sz="1999">
                <a:solidFill>
                  <a:srgbClr val="FFFFFF"/>
                </a:solidFill>
                <a:latin typeface="Montserrat Classic"/>
              </a:rPr>
              <a:t>Cuando se transmite información de un dispositivo a otro, se transmite una serie sucesiva de bits, que llevan una cabecera, datos y cola. Existe mucha gente mal intencionada, que puede interceptar estas transmisiones, modificar estas partes del envío, y enviarlas al destinatario, incrustando sus propios scripts o pequeños programas que pueden tomar cierto control del dispositivo que recibe la información.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080" y="8444418"/>
            <a:ext cx="1640847" cy="41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10">
                <a:solidFill>
                  <a:srgbClr val="000002"/>
                </a:solidFill>
                <a:latin typeface="Montserrat Classic Bold"/>
              </a:rPr>
              <a:t>Next Page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664345" y="4375481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37997" y="7938032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72361" y="2075433"/>
            <a:ext cx="7026846" cy="6607808"/>
            <a:chOff x="0" y="0"/>
            <a:chExt cx="9369128" cy="881041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14508" t="0" r="14508" b="0"/>
            <a:stretch>
              <a:fillRect/>
            </a:stretch>
          </p:blipFill>
          <p:spPr>
            <a:xfrm flipH="false" flipV="false">
              <a:off x="0" y="0"/>
              <a:ext cx="9369128" cy="8810410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366340" y="1954618"/>
            <a:ext cx="8217277" cy="102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6684">
                <a:solidFill>
                  <a:srgbClr val="FFDE59"/>
                </a:solidFill>
                <a:latin typeface="Anton"/>
              </a:rPr>
              <a:t>PARTE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6340" y="3081259"/>
            <a:ext cx="8217277" cy="102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6684">
                <a:solidFill>
                  <a:srgbClr val="FFFFFF"/>
                </a:solidFill>
                <a:latin typeface="Anton"/>
              </a:rPr>
              <a:t>ALGORITMO DE NAIVE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6340" y="4579703"/>
            <a:ext cx="8351404" cy="28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9"/>
              </a:lnSpc>
            </a:pPr>
            <a:r>
              <a:rPr lang="en-US" sz="1985">
                <a:solidFill>
                  <a:srgbClr val="FFFFFF"/>
                </a:solidFill>
                <a:latin typeface="Montserrat"/>
              </a:rPr>
              <a:t>Es un método muy simple que utiliza el enfoque de fuerza bruta.</a:t>
            </a:r>
          </a:p>
          <a:p>
            <a:pPr>
              <a:lnSpc>
                <a:spcPts val="2779"/>
              </a:lnSpc>
            </a:pPr>
            <a:r>
              <a:rPr lang="en-US" sz="1985">
                <a:solidFill>
                  <a:srgbClr val="FFFFFF"/>
                </a:solidFill>
                <a:latin typeface="Montserrat"/>
              </a:rPr>
              <a:t>Funciona comparando el primer carácter del patrón con el texto que se puede buscar.</a:t>
            </a:r>
          </a:p>
          <a:p>
            <a:pPr marL="428603" indent="-214301" lvl="1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FFFFFF"/>
                </a:solidFill>
                <a:latin typeface="Montserrat"/>
              </a:rPr>
              <a:t>Si encuentra una coincidencia, se avanzan los punteros en ambas cadenas.</a:t>
            </a:r>
          </a:p>
          <a:p>
            <a:pPr marL="428603" indent="-214301" lvl="1">
              <a:lnSpc>
                <a:spcPts val="2779"/>
              </a:lnSpc>
              <a:buFont typeface="Arial"/>
              <a:buChar char="•"/>
            </a:pPr>
            <a:r>
              <a:rPr lang="en-US" sz="1985">
                <a:solidFill>
                  <a:srgbClr val="FFFFFF"/>
                </a:solidFill>
                <a:latin typeface="Montserrat"/>
              </a:rPr>
              <a:t>Si no se encuentra la coincidencia, el puntero del texto se incrementa y el puntero del patrón se restablece. </a:t>
            </a:r>
          </a:p>
          <a:p>
            <a:pPr marL="428603" indent="-214301" lvl="1">
              <a:lnSpc>
                <a:spcPts val="2779"/>
              </a:lnSpc>
              <a:spcBef>
                <a:spcPct val="0"/>
              </a:spcBef>
              <a:buFont typeface="Arial"/>
              <a:buChar char="•"/>
            </a:pPr>
            <a:r>
              <a:rPr lang="en-US" sz="1985">
                <a:solidFill>
                  <a:srgbClr val="FFFFFF"/>
                </a:solidFill>
                <a:latin typeface="Montserrat"/>
              </a:rPr>
              <a:t>Este proceso se repite hasta el final del texto.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66340" y="7925683"/>
            <a:ext cx="2696815" cy="785873"/>
            <a:chOff x="0" y="0"/>
            <a:chExt cx="867565" cy="2528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7565" cy="252815"/>
            </a:xfrm>
            <a:custGeom>
              <a:avLst/>
              <a:gdLst/>
              <a:ahLst/>
              <a:cxnLst/>
              <a:rect r="r" b="b" t="t" l="l"/>
              <a:pathLst>
                <a:path h="252815" w="867565">
                  <a:moveTo>
                    <a:pt x="126408" y="0"/>
                  </a:moveTo>
                  <a:lnTo>
                    <a:pt x="741157" y="0"/>
                  </a:lnTo>
                  <a:cubicBezTo>
                    <a:pt x="774682" y="0"/>
                    <a:pt x="806835" y="13318"/>
                    <a:pt x="830541" y="37024"/>
                  </a:cubicBezTo>
                  <a:cubicBezTo>
                    <a:pt x="854247" y="60730"/>
                    <a:pt x="867565" y="92882"/>
                    <a:pt x="867565" y="126408"/>
                  </a:cubicBezTo>
                  <a:lnTo>
                    <a:pt x="867565" y="126408"/>
                  </a:lnTo>
                  <a:cubicBezTo>
                    <a:pt x="867565" y="196221"/>
                    <a:pt x="810970" y="252815"/>
                    <a:pt x="741157" y="252815"/>
                  </a:cubicBezTo>
                  <a:lnTo>
                    <a:pt x="126408" y="252815"/>
                  </a:lnTo>
                  <a:cubicBezTo>
                    <a:pt x="56595" y="252815"/>
                    <a:pt x="0" y="196221"/>
                    <a:pt x="0" y="126408"/>
                  </a:cubicBezTo>
                  <a:lnTo>
                    <a:pt x="0" y="126408"/>
                  </a:lnTo>
                  <a:cubicBezTo>
                    <a:pt x="0" y="56595"/>
                    <a:pt x="56595" y="0"/>
                    <a:pt x="12640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87619" y="8024824"/>
            <a:ext cx="2054258" cy="52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018">
                <a:solidFill>
                  <a:srgbClr val="000002"/>
                </a:solidFill>
                <a:latin typeface="Montserrat Classic Bold"/>
              </a:rPr>
              <a:t>Next Page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225819" y="4094511"/>
            <a:ext cx="81682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21A8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9834817" y="305161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23755" y="68924"/>
            <a:ext cx="7620245" cy="10162223"/>
          </a:xfrm>
          <a:custGeom>
            <a:avLst/>
            <a:gdLst/>
            <a:ahLst/>
            <a:cxnLst/>
            <a:rect r="r" b="b" t="t" l="l"/>
            <a:pathLst>
              <a:path h="10162223" w="7620245">
                <a:moveTo>
                  <a:pt x="0" y="0"/>
                </a:moveTo>
                <a:lnTo>
                  <a:pt x="7620245" y="0"/>
                </a:lnTo>
                <a:lnTo>
                  <a:pt x="7620245" y="10162223"/>
                </a:lnTo>
                <a:lnTo>
                  <a:pt x="0" y="10162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75" t="-7419" r="-6665" b="-87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34817" y="1910168"/>
            <a:ext cx="7030591" cy="98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52"/>
              </a:lnSpc>
            </a:pPr>
            <a:r>
              <a:rPr lang="en-US" sz="6436">
                <a:solidFill>
                  <a:srgbClr val="FFFFFF"/>
                </a:solidFill>
                <a:latin typeface="Anton"/>
              </a:rPr>
              <a:t>COMPLEJIDAD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2955" y="4201454"/>
            <a:ext cx="7346345" cy="65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4124">
                <a:solidFill>
                  <a:srgbClr val="FFFFFF"/>
                </a:solidFill>
                <a:latin typeface="Montserrat Medium Italics"/>
              </a:rPr>
              <a:t>O(m*(n-m))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37997" y="7938032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3404" y="1169014"/>
            <a:ext cx="8217277" cy="102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6684">
                <a:solidFill>
                  <a:srgbClr val="FFDE59"/>
                </a:solidFill>
                <a:latin typeface="Anton"/>
              </a:rPr>
              <a:t>PARTE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6340" y="2079527"/>
            <a:ext cx="8217277" cy="205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6684">
                <a:solidFill>
                  <a:srgbClr val="FFFFFF"/>
                </a:solidFill>
                <a:latin typeface="Anton"/>
              </a:rPr>
              <a:t>ALGORITMO DE BUSQUEDA DE SUBSTRINGS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66340" y="8683241"/>
            <a:ext cx="2696815" cy="785873"/>
            <a:chOff x="0" y="0"/>
            <a:chExt cx="867565" cy="2528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7565" cy="252815"/>
            </a:xfrm>
            <a:custGeom>
              <a:avLst/>
              <a:gdLst/>
              <a:ahLst/>
              <a:cxnLst/>
              <a:rect r="r" b="b" t="t" l="l"/>
              <a:pathLst>
                <a:path h="252815" w="867565">
                  <a:moveTo>
                    <a:pt x="126408" y="0"/>
                  </a:moveTo>
                  <a:lnTo>
                    <a:pt x="741157" y="0"/>
                  </a:lnTo>
                  <a:cubicBezTo>
                    <a:pt x="774682" y="0"/>
                    <a:pt x="806835" y="13318"/>
                    <a:pt x="830541" y="37024"/>
                  </a:cubicBezTo>
                  <a:cubicBezTo>
                    <a:pt x="854247" y="60730"/>
                    <a:pt x="867565" y="92882"/>
                    <a:pt x="867565" y="126408"/>
                  </a:cubicBezTo>
                  <a:lnTo>
                    <a:pt x="867565" y="126408"/>
                  </a:lnTo>
                  <a:cubicBezTo>
                    <a:pt x="867565" y="196221"/>
                    <a:pt x="810970" y="252815"/>
                    <a:pt x="741157" y="252815"/>
                  </a:cubicBezTo>
                  <a:lnTo>
                    <a:pt x="126408" y="252815"/>
                  </a:lnTo>
                  <a:cubicBezTo>
                    <a:pt x="56595" y="252815"/>
                    <a:pt x="0" y="196221"/>
                    <a:pt x="0" y="126408"/>
                  </a:cubicBezTo>
                  <a:lnTo>
                    <a:pt x="0" y="126408"/>
                  </a:lnTo>
                  <a:cubicBezTo>
                    <a:pt x="0" y="56595"/>
                    <a:pt x="56595" y="0"/>
                    <a:pt x="12640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6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225819" y="4094511"/>
            <a:ext cx="81682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577411" y="2611542"/>
            <a:ext cx="6399683" cy="6071699"/>
          </a:xfrm>
          <a:custGeom>
            <a:avLst/>
            <a:gdLst/>
            <a:ahLst/>
            <a:cxnLst/>
            <a:rect r="r" b="b" t="t" l="l"/>
            <a:pathLst>
              <a:path h="6071699" w="6399683">
                <a:moveTo>
                  <a:pt x="0" y="0"/>
                </a:moveTo>
                <a:lnTo>
                  <a:pt x="6399682" y="0"/>
                </a:lnTo>
                <a:lnTo>
                  <a:pt x="6399682" y="6071699"/>
                </a:lnTo>
                <a:lnTo>
                  <a:pt x="0" y="6071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3451" y="4343296"/>
            <a:ext cx="8683056" cy="401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9"/>
              </a:lnSpc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Para esta segunda parte se utilizaran 2 algoritmos sencillos, uno para generar el palíndromo o mcode espejado y otro para encontrar este código malicioso dentro de nuestra transmisión:</a:t>
            </a:r>
          </a:p>
          <a:p>
            <a:pPr>
              <a:lnSpc>
                <a:spcPts val="2889"/>
              </a:lnSpc>
            </a:pP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Compara los caracteres del patrón con los del texto, uno por uno.</a:t>
            </a: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Si todos los caracteres coinciden, se registra la posición de inicio y fin de la coincidencia.</a:t>
            </a: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Luego, se continúa buscando más coincidencias en el texto.</a:t>
            </a: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Al final, se obtiene una lista de todas las posiciones donde se encontraron coincidencias.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7619" y="8782382"/>
            <a:ext cx="2054258" cy="52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018">
                <a:solidFill>
                  <a:srgbClr val="000002"/>
                </a:solidFill>
                <a:latin typeface="Montserrat Classic Bold"/>
              </a:rPr>
              <a:t>Next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21A8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9834817" y="305161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95932" y="3403926"/>
            <a:ext cx="8682255" cy="5729821"/>
          </a:xfrm>
          <a:custGeom>
            <a:avLst/>
            <a:gdLst/>
            <a:ahLst/>
            <a:cxnLst/>
            <a:rect r="r" b="b" t="t" l="l"/>
            <a:pathLst>
              <a:path h="5729821" w="8682255">
                <a:moveTo>
                  <a:pt x="0" y="0"/>
                </a:moveTo>
                <a:lnTo>
                  <a:pt x="8682255" y="0"/>
                </a:lnTo>
                <a:lnTo>
                  <a:pt x="8682255" y="5729821"/>
                </a:lnTo>
                <a:lnTo>
                  <a:pt x="0" y="5729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221A8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5932" y="428720"/>
            <a:ext cx="6904185" cy="2975205"/>
          </a:xfrm>
          <a:custGeom>
            <a:avLst/>
            <a:gdLst/>
            <a:ahLst/>
            <a:cxnLst/>
            <a:rect r="r" b="b" t="t" l="l"/>
            <a:pathLst>
              <a:path h="2975205" w="6904185">
                <a:moveTo>
                  <a:pt x="0" y="0"/>
                </a:moveTo>
                <a:lnTo>
                  <a:pt x="6904185" y="0"/>
                </a:lnTo>
                <a:lnTo>
                  <a:pt x="6904185" y="2975206"/>
                </a:lnTo>
                <a:lnTo>
                  <a:pt x="0" y="2975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221A8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834817" y="1910168"/>
            <a:ext cx="7030591" cy="98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52"/>
              </a:lnSpc>
            </a:pPr>
            <a:r>
              <a:rPr lang="en-US" sz="6436">
                <a:solidFill>
                  <a:srgbClr val="FFFFFF"/>
                </a:solidFill>
                <a:latin typeface="Anton"/>
              </a:rPr>
              <a:t>COMPLEJIDAD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2955" y="4201454"/>
            <a:ext cx="7346345" cy="292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4124">
                <a:solidFill>
                  <a:srgbClr val="FFFFFF"/>
                </a:solidFill>
                <a:latin typeface="Montserrat Medium Italics"/>
              </a:rPr>
              <a:t>O(m*(n-m)) </a:t>
            </a:r>
          </a:p>
          <a:p>
            <a:pPr>
              <a:lnSpc>
                <a:spcPts val="5279"/>
              </a:lnSpc>
            </a:pPr>
          </a:p>
          <a:p>
            <a:pPr marL="717742" indent="-358871" lvl="1">
              <a:lnSpc>
                <a:spcPts val="4255"/>
              </a:lnSpc>
              <a:buFont typeface="Arial"/>
              <a:buChar char="•"/>
            </a:pPr>
            <a:r>
              <a:rPr lang="en-US" sz="3324">
                <a:solidFill>
                  <a:srgbClr val="FFFFFF"/>
                </a:solidFill>
                <a:latin typeface="Montserrat Medium Italics"/>
              </a:rPr>
              <a:t>"m" es la longitud del patrón.</a:t>
            </a:r>
          </a:p>
          <a:p>
            <a:pPr marL="717742" indent="-358871" lvl="1">
              <a:lnSpc>
                <a:spcPts val="4255"/>
              </a:lnSpc>
              <a:buFont typeface="Arial"/>
              <a:buChar char="•"/>
            </a:pPr>
            <a:r>
              <a:rPr lang="en-US" sz="3324">
                <a:solidFill>
                  <a:srgbClr val="FFFFFF"/>
                </a:solidFill>
                <a:latin typeface="Montserrat Medium Italics"/>
              </a:rPr>
              <a:t>"n" es la longitud del texto de transmisión.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37997" y="7938032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010081" y="315677"/>
            <a:ext cx="2898297" cy="2774040"/>
          </a:xfrm>
          <a:custGeom>
            <a:avLst/>
            <a:gdLst/>
            <a:ahLst/>
            <a:cxnLst/>
            <a:rect r="r" b="b" t="t" l="l"/>
            <a:pathLst>
              <a:path h="2774040" w="2898297">
                <a:moveTo>
                  <a:pt x="0" y="0"/>
                </a:moveTo>
                <a:lnTo>
                  <a:pt x="2898298" y="0"/>
                </a:lnTo>
                <a:lnTo>
                  <a:pt x="2898298" y="2774040"/>
                </a:lnTo>
                <a:lnTo>
                  <a:pt x="0" y="27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66340" y="8849057"/>
            <a:ext cx="2696815" cy="785873"/>
            <a:chOff x="0" y="0"/>
            <a:chExt cx="867565" cy="2528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7565" cy="252815"/>
            </a:xfrm>
            <a:custGeom>
              <a:avLst/>
              <a:gdLst/>
              <a:ahLst/>
              <a:cxnLst/>
              <a:rect r="r" b="b" t="t" l="l"/>
              <a:pathLst>
                <a:path h="252815" w="867565">
                  <a:moveTo>
                    <a:pt x="126408" y="0"/>
                  </a:moveTo>
                  <a:lnTo>
                    <a:pt x="741157" y="0"/>
                  </a:lnTo>
                  <a:cubicBezTo>
                    <a:pt x="774682" y="0"/>
                    <a:pt x="806835" y="13318"/>
                    <a:pt x="830541" y="37024"/>
                  </a:cubicBezTo>
                  <a:cubicBezTo>
                    <a:pt x="854247" y="60730"/>
                    <a:pt x="867565" y="92882"/>
                    <a:pt x="867565" y="126408"/>
                  </a:cubicBezTo>
                  <a:lnTo>
                    <a:pt x="867565" y="126408"/>
                  </a:lnTo>
                  <a:cubicBezTo>
                    <a:pt x="867565" y="196221"/>
                    <a:pt x="810970" y="252815"/>
                    <a:pt x="741157" y="252815"/>
                  </a:cubicBezTo>
                  <a:lnTo>
                    <a:pt x="126408" y="252815"/>
                  </a:lnTo>
                  <a:cubicBezTo>
                    <a:pt x="56595" y="252815"/>
                    <a:pt x="0" y="196221"/>
                    <a:pt x="0" y="126408"/>
                  </a:cubicBezTo>
                  <a:lnTo>
                    <a:pt x="0" y="126408"/>
                  </a:lnTo>
                  <a:cubicBezTo>
                    <a:pt x="0" y="56595"/>
                    <a:pt x="56595" y="0"/>
                    <a:pt x="126408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16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225819" y="4094511"/>
            <a:ext cx="816826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276447" y="3086100"/>
            <a:ext cx="6222760" cy="4114800"/>
          </a:xfrm>
          <a:custGeom>
            <a:avLst/>
            <a:gdLst/>
            <a:ahLst/>
            <a:cxnLst/>
            <a:rect r="r" b="b" t="t" l="l"/>
            <a:pathLst>
              <a:path h="4114800" w="6222760">
                <a:moveTo>
                  <a:pt x="0" y="0"/>
                </a:moveTo>
                <a:lnTo>
                  <a:pt x="6222760" y="0"/>
                </a:lnTo>
                <a:lnTo>
                  <a:pt x="62227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3404" y="1169014"/>
            <a:ext cx="8217277" cy="102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4"/>
              </a:lnSpc>
            </a:pPr>
            <a:r>
              <a:rPr lang="en-US" sz="6684">
                <a:solidFill>
                  <a:srgbClr val="FFDE59"/>
                </a:solidFill>
                <a:latin typeface="Anton"/>
              </a:rPr>
              <a:t>PARTE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3451" y="2611542"/>
            <a:ext cx="8832537" cy="139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2"/>
              </a:lnSpc>
            </a:pPr>
            <a:r>
              <a:rPr lang="en-US" sz="4584">
                <a:solidFill>
                  <a:srgbClr val="FFFFFF"/>
                </a:solidFill>
                <a:latin typeface="Anton"/>
              </a:rPr>
              <a:t>ALGORITMO DE BUSQUEDA DE SUBSTRINGS MAS LARGO ENTRE DOS CADENAS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3451" y="4343296"/>
            <a:ext cx="8683056" cy="438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9"/>
              </a:lnSpc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Para esta segunda parte se utilizaran 2 algoritmos sencillos, uno para encontrar el substring mas largo y otro para encontrar este substring dentro de nuestras transmisiones:</a:t>
            </a:r>
          </a:p>
          <a:p>
            <a:pPr>
              <a:lnSpc>
                <a:spcPts val="2889"/>
              </a:lnSpc>
            </a:pP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Se genera una matriz que almacena el tamaño del substring más largo.</a:t>
            </a: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S</a:t>
            </a:r>
            <a:r>
              <a:rPr lang="en-US" sz="2064">
                <a:solidFill>
                  <a:srgbClr val="FFFFFF"/>
                </a:solidFill>
                <a:latin typeface="Montserrat"/>
              </a:rPr>
              <a:t>i se encuentran más coincidencias este se va alargando, si no se regresa a cero. </a:t>
            </a: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Se guarda el final del substring más largo y su tamaño para poder extraerlo fácilmente al finalizar. </a:t>
            </a:r>
          </a:p>
          <a:p>
            <a:pPr marL="445623" indent="-222812" lvl="1">
              <a:lnSpc>
                <a:spcPts val="2889"/>
              </a:lnSpc>
              <a:buFont typeface="Arial"/>
              <a:buChar char="•"/>
            </a:pPr>
            <a:r>
              <a:rPr lang="en-US" sz="2064">
                <a:solidFill>
                  <a:srgbClr val="FFFFFF"/>
                </a:solidFill>
                <a:latin typeface="Montserrat"/>
              </a:rPr>
              <a:t>Luego se utiliza la misma implementación que en la parte 2 para encontrar sus coincidencias en las transmiciones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7619" y="8948199"/>
            <a:ext cx="2054258" cy="52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5"/>
              </a:lnSpc>
            </a:pPr>
            <a:r>
              <a:rPr lang="en-US" sz="3018">
                <a:solidFill>
                  <a:srgbClr val="000002"/>
                </a:solidFill>
                <a:latin typeface="Montserrat Classic Bold"/>
              </a:rPr>
              <a:t>Next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2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1777" y="7605853"/>
            <a:ext cx="1652447" cy="165244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21A80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9834817" y="3051617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90898" y="664461"/>
            <a:ext cx="8353102" cy="8958078"/>
          </a:xfrm>
          <a:custGeom>
            <a:avLst/>
            <a:gdLst/>
            <a:ahLst/>
            <a:cxnLst/>
            <a:rect r="r" b="b" t="t" l="l"/>
            <a:pathLst>
              <a:path h="8958078" w="8353102">
                <a:moveTo>
                  <a:pt x="0" y="0"/>
                </a:moveTo>
                <a:lnTo>
                  <a:pt x="8353102" y="0"/>
                </a:lnTo>
                <a:lnTo>
                  <a:pt x="8353102" y="8958078"/>
                </a:lnTo>
                <a:lnTo>
                  <a:pt x="0" y="895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34817" y="1910168"/>
            <a:ext cx="7030591" cy="984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52"/>
              </a:lnSpc>
            </a:pPr>
            <a:r>
              <a:rPr lang="en-US" sz="6436">
                <a:solidFill>
                  <a:srgbClr val="FFFFFF"/>
                </a:solidFill>
                <a:latin typeface="Anton"/>
              </a:rPr>
              <a:t>COMPLEJIDAD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2955" y="4201454"/>
            <a:ext cx="7346345" cy="3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9"/>
              </a:lnSpc>
            </a:pPr>
            <a:r>
              <a:rPr lang="en-US" sz="4124">
                <a:solidFill>
                  <a:srgbClr val="FFFFFF"/>
                </a:solidFill>
                <a:latin typeface="Montserrat Medium Italics"/>
              </a:rPr>
              <a:t>O(m*n) </a:t>
            </a:r>
          </a:p>
          <a:p>
            <a:pPr>
              <a:lnSpc>
                <a:spcPts val="5279"/>
              </a:lnSpc>
            </a:pPr>
          </a:p>
          <a:p>
            <a:pPr marL="717742" indent="-358871" lvl="1">
              <a:lnSpc>
                <a:spcPts val="4255"/>
              </a:lnSpc>
              <a:buFont typeface="Arial"/>
              <a:buChar char="•"/>
            </a:pPr>
            <a:r>
              <a:rPr lang="en-US" sz="3324">
                <a:solidFill>
                  <a:srgbClr val="FFFFFF"/>
                </a:solidFill>
                <a:latin typeface="Montserrat Medium Italics"/>
              </a:rPr>
              <a:t>"m" es la longitud del texto de transmisión 1.</a:t>
            </a:r>
          </a:p>
          <a:p>
            <a:pPr marL="717742" indent="-358871" lvl="1">
              <a:lnSpc>
                <a:spcPts val="4255"/>
              </a:lnSpc>
              <a:buFont typeface="Arial"/>
              <a:buChar char="•"/>
            </a:pPr>
            <a:r>
              <a:rPr lang="en-US" sz="3324">
                <a:solidFill>
                  <a:srgbClr val="FFFFFF"/>
                </a:solidFill>
                <a:latin typeface="Montserrat Medium Italics"/>
              </a:rPr>
              <a:t>"n" es la longitud del texto de transmisión 2.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244" y="6747869"/>
            <a:ext cx="5505900" cy="3223454"/>
          </a:xfrm>
          <a:custGeom>
            <a:avLst/>
            <a:gdLst/>
            <a:ahLst/>
            <a:cxnLst/>
            <a:rect r="r" b="b" t="t" l="l"/>
            <a:pathLst>
              <a:path h="3223454" w="5505900">
                <a:moveTo>
                  <a:pt x="0" y="0"/>
                </a:moveTo>
                <a:lnTo>
                  <a:pt x="5505901" y="0"/>
                </a:lnTo>
                <a:lnTo>
                  <a:pt x="5505901" y="3223454"/>
                </a:lnTo>
                <a:lnTo>
                  <a:pt x="0" y="3223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0257" y="2742362"/>
            <a:ext cx="10587486" cy="455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91"/>
              </a:lnSpc>
              <a:spcBef>
                <a:spcPct val="0"/>
              </a:spcBef>
            </a:pPr>
            <a:r>
              <a:rPr lang="en-US" sz="13065">
                <a:solidFill>
                  <a:srgbClr val="FFFFFF"/>
                </a:solidFill>
                <a:latin typeface="Anton"/>
              </a:rPr>
              <a:t>GRACIAS POR SU ATENCIÓN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DAFwCMrN0gA</dc:identifier>
  <dcterms:modified xsi:type="dcterms:W3CDTF">2011-08-01T06:04:30Z</dcterms:modified>
  <cp:revision>1</cp:revision>
  <dc:title>AI1_Actividad Integradora 1</dc:title>
</cp:coreProperties>
</file>